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omfortaa" pitchFamily="2" charset="0"/>
      <p:regular r:id="rId28"/>
      <p:bold r:id="rId29"/>
    </p:embeddedFont>
    <p:embeddedFont>
      <p:font typeface="Economica" panose="02000506040000020004" pitchFamily="2" charset="77"/>
      <p:regular r:id="rId30"/>
      <p:bold r:id="rId31"/>
      <p:italic r:id="rId32"/>
      <p:boldItalic r:id="rId33"/>
    </p:embeddedFont>
    <p:embeddedFont>
      <p:font typeface="Open Sans" panose="020B03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8e4d29162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8e4d29162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e379d21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e379d21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e379d21c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8e379d21c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8e4d29162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8e4d29162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e4d29162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8e4d29162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8e4d29162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8e4d29162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8e4d29162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8e4d29162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4d29162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e4d29162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e4d29162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e4d29162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e379d21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e379d21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8e4d29162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8e4d29162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8e379d21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8e379d21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e4d2916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e4d29162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8e4d2916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8e4d29162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8e4d29162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8e4d29162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- Scaling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e4d29162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e4d29162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- Scaling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8e4d29162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8e4d29162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8e4d29162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8e4d29162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e4d29162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e4d29162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8e379d21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8e379d21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8e379d21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8e379d21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e379d21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e379d21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e379d21c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e379d21c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8e379d21c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8e379d21c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5yFZdCCbMwlEoB7or_yQNoStIIYTDDu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02308" y="1561825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OpenBook</a:t>
            </a:r>
            <a:endParaRPr sz="7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450" y="1396550"/>
            <a:ext cx="665100" cy="60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2709000" y="1244400"/>
            <a:ext cx="37260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7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6" name="Google Shape;146;p22" title="OpenBook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25" y="-659400"/>
            <a:ext cx="8616350" cy="64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3"/>
          <p:cNvGrpSpPr/>
          <p:nvPr/>
        </p:nvGrpSpPr>
        <p:grpSpPr>
          <a:xfrm>
            <a:off x="2438400" y="432788"/>
            <a:ext cx="4267176" cy="4277924"/>
            <a:chOff x="3122350" y="432775"/>
            <a:chExt cx="4267176" cy="4277924"/>
          </a:xfrm>
        </p:grpSpPr>
        <p:pic>
          <p:nvPicPr>
            <p:cNvPr id="153" name="Google Shape;153;p23"/>
            <p:cNvPicPr preferRelativeResize="0"/>
            <p:nvPr/>
          </p:nvPicPr>
          <p:blipFill rotWithShape="1">
            <a:blip r:embed="rId3">
              <a:alphaModFix/>
            </a:blip>
            <a:srcRect l="24276"/>
            <a:stretch/>
          </p:blipFill>
          <p:spPr>
            <a:xfrm>
              <a:off x="3122350" y="432775"/>
              <a:ext cx="4267176" cy="427792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4" name="Google Shape;154;p23"/>
            <p:cNvSpPr/>
            <p:nvPr/>
          </p:nvSpPr>
          <p:spPr>
            <a:xfrm>
              <a:off x="6562225" y="238090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6244650" y="22632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408050" y="12365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5087300" y="36643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078175" y="285820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5087300" y="21978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5949225" y="335132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5448900" y="22632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4254200" y="19139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4712850" y="15413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6562225" y="285820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6562225" y="269965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6486025" y="301675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6780025" y="301675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6462450" y="335132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4012775" y="3664375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052750" y="2858200"/>
              <a:ext cx="65400" cy="65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4012775" y="3664375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5934063" y="2380913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5616488" y="22632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3779888" y="12365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4459138" y="36643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3450013" y="2858213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4459138" y="21978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5321063" y="335133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4820738" y="22632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3626038" y="19139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4084688" y="15413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384613" y="3664388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5934063" y="2858213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5934063" y="2699663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5857863" y="3016763"/>
            <a:ext cx="65400" cy="65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l="78215" t="48330" b="22145"/>
          <a:stretch/>
        </p:blipFill>
        <p:spPr>
          <a:xfrm>
            <a:off x="2586024" y="413724"/>
            <a:ext cx="4194999" cy="43160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24"/>
          <p:cNvSpPr/>
          <p:nvPr/>
        </p:nvSpPr>
        <p:spPr>
          <a:xfrm>
            <a:off x="5386475" y="1001875"/>
            <a:ext cx="358200" cy="33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4761975" y="2446325"/>
            <a:ext cx="358200" cy="33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3479650" y="3664375"/>
            <a:ext cx="358200" cy="33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6053900" y="1227075"/>
            <a:ext cx="2425800" cy="19839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15+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Agencies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654750" y="409025"/>
            <a:ext cx="2781300" cy="2547000"/>
          </a:xfrm>
          <a:prstGeom prst="ellipse">
            <a:avLst/>
          </a:prstGeom>
          <a:gradFill>
            <a:gsLst>
              <a:gs pos="0">
                <a:srgbClr val="351C75"/>
              </a:gs>
              <a:gs pos="0">
                <a:srgbClr val="7663A4"/>
              </a:gs>
              <a:gs pos="0">
                <a:srgbClr val="351C75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$900 / booking</a:t>
            </a:r>
            <a:endParaRPr sz="3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6053900" y="1227075"/>
            <a:ext cx="2425800" cy="19839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15+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Agencies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654750" y="409025"/>
            <a:ext cx="2781300" cy="2547000"/>
          </a:xfrm>
          <a:prstGeom prst="ellipse">
            <a:avLst/>
          </a:prstGeom>
          <a:gradFill>
            <a:gsLst>
              <a:gs pos="0">
                <a:srgbClr val="351C75"/>
              </a:gs>
              <a:gs pos="0">
                <a:srgbClr val="7663A4"/>
              </a:gs>
              <a:gs pos="0">
                <a:srgbClr val="351C75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$900 / booking</a:t>
            </a:r>
            <a:endParaRPr sz="3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6053900" y="1227075"/>
            <a:ext cx="2425800" cy="19839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15+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Agencies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2781700" y="1431600"/>
            <a:ext cx="3640200" cy="3446100"/>
          </a:xfrm>
          <a:prstGeom prst="ellipse">
            <a:avLst/>
          </a:prstGeom>
          <a:gradFill>
            <a:gsLst>
              <a:gs pos="0">
                <a:srgbClr val="DBD4EB"/>
              </a:gs>
              <a:gs pos="44000">
                <a:srgbClr val="B6AAD3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$22.5M</a:t>
            </a:r>
            <a:endParaRPr sz="5500" b="1" i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annual revenue</a:t>
            </a:r>
            <a:endParaRPr b="1" i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358350" y="190125"/>
            <a:ext cx="84273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Is the industry overall inconsistent?</a:t>
            </a:r>
            <a:endParaRPr sz="3000" u="sng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l="7642" t="2257" r="2235" b="1681"/>
          <a:stretch/>
        </p:blipFill>
        <p:spPr>
          <a:xfrm>
            <a:off x="2806775" y="999387"/>
            <a:ext cx="3530450" cy="35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4572000" y="1090725"/>
            <a:ext cx="1765200" cy="3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 90.3%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Yes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2278275" y="707713"/>
            <a:ext cx="4587450" cy="3728075"/>
          </a:xfrm>
          <a:prstGeom prst="flowChartSort">
            <a:avLst/>
          </a:prstGeom>
          <a:gradFill>
            <a:gsLst>
              <a:gs pos="0">
                <a:srgbClr val="DBD4EB"/>
              </a:gs>
              <a:gs pos="100000">
                <a:srgbClr val="B6AAD3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278275" y="707713"/>
            <a:ext cx="4587450" cy="3728075"/>
          </a:xfrm>
          <a:prstGeom prst="flowChartSort">
            <a:avLst/>
          </a:prstGeom>
          <a:gradFill>
            <a:gsLst>
              <a:gs pos="0">
                <a:srgbClr val="DBD4EB"/>
              </a:gs>
              <a:gs pos="100000">
                <a:srgbClr val="B6AAD3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 sz="3600" b="1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$466k annual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>
            <a:off x="235500" y="1846725"/>
            <a:ext cx="8673125" cy="1450050"/>
            <a:chOff x="275475" y="1667675"/>
            <a:chExt cx="8673125" cy="1450050"/>
          </a:xfrm>
        </p:grpSpPr>
        <p:sp>
          <p:nvSpPr>
            <p:cNvPr id="237" name="Google Shape;237;p30"/>
            <p:cNvSpPr/>
            <p:nvPr/>
          </p:nvSpPr>
          <p:spPr>
            <a:xfrm flipH="1">
              <a:off x="6204500" y="1667825"/>
              <a:ext cx="2744100" cy="14499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DBD4EB"/>
                </a:gs>
                <a:gs pos="29000">
                  <a:srgbClr val="B6AAD3"/>
                </a:gs>
                <a:gs pos="52000">
                  <a:srgbClr val="A495C7"/>
                </a:gs>
                <a:gs pos="100000">
                  <a:srgbClr val="9180BB"/>
                </a:gs>
              </a:gsLst>
              <a:lin ang="5400012" scaled="0"/>
            </a:gra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Open Sans"/>
                  <a:ea typeface="Open Sans"/>
                  <a:cs typeface="Open Sans"/>
                  <a:sym typeface="Open Sans"/>
                </a:rPr>
                <a:t>$90* m/r</a:t>
              </a:r>
              <a:endParaRPr sz="2000" b="1"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75475" y="1667675"/>
              <a:ext cx="2744100" cy="14499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DBD4EB"/>
                </a:gs>
                <a:gs pos="29000">
                  <a:srgbClr val="B6AAD3"/>
                </a:gs>
                <a:gs pos="52000">
                  <a:srgbClr val="A495C7"/>
                </a:gs>
                <a:gs pos="100000">
                  <a:srgbClr val="9180BB"/>
                </a:gs>
              </a:gsLst>
              <a:lin ang="5400012" scaled="0"/>
            </a:gra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Open Sans"/>
                  <a:ea typeface="Open Sans"/>
                  <a:cs typeface="Open Sans"/>
                  <a:sym typeface="Open Sans"/>
                </a:rPr>
                <a:t>2% </a:t>
              </a:r>
              <a:endParaRPr sz="2000" b="1" i="1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1">
                  <a:latin typeface="Open Sans"/>
                  <a:ea typeface="Open Sans"/>
                  <a:cs typeface="Open Sans"/>
                  <a:sym typeface="Open Sans"/>
                </a:rPr>
                <a:t>Trans. Fee</a:t>
              </a:r>
              <a:endParaRPr sz="2000" b="1" i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/>
        </p:nvSpPr>
        <p:spPr>
          <a:xfrm>
            <a:off x="4028800" y="1188325"/>
            <a:ext cx="44712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“It would be so helpful to run the agency with a better software- I am so excited to use OpenBook.”</a:t>
            </a: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omfortaa"/>
              <a:buChar char="-"/>
            </a:pPr>
            <a:r>
              <a:rPr lang="en" sz="2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Heather Hattaway</a:t>
            </a: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*Found Model Management Founder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&amp; </a:t>
            </a:r>
            <a:r>
              <a:rPr lang="en" sz="1200" i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our Agent</a:t>
            </a:r>
            <a:r>
              <a:rPr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3858025" y="284350"/>
            <a:ext cx="3415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2581000" y="169163"/>
            <a:ext cx="3617450" cy="1111376"/>
            <a:chOff x="2594025" y="38938"/>
            <a:chExt cx="3617450" cy="1111376"/>
          </a:xfrm>
        </p:grpSpPr>
        <p:pic>
          <p:nvPicPr>
            <p:cNvPr id="61" name="Google Shape;61;p14"/>
            <p:cNvPicPr preferRelativeResize="0"/>
            <p:nvPr/>
          </p:nvPicPr>
          <p:blipFill rotWithShape="1">
            <a:blip r:embed="rId3">
              <a:alphaModFix/>
            </a:blip>
            <a:srcRect t="19659"/>
            <a:stretch/>
          </p:blipFill>
          <p:spPr>
            <a:xfrm>
              <a:off x="2594025" y="86163"/>
              <a:ext cx="1324576" cy="106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6675" y="38938"/>
              <a:ext cx="954800" cy="95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596375" y="359925"/>
            <a:ext cx="1841700" cy="1741500"/>
          </a:xfrm>
          <a:prstGeom prst="ellipse">
            <a:avLst/>
          </a:prstGeom>
          <a:gradFill>
            <a:gsLst>
              <a:gs pos="0">
                <a:srgbClr val="DBD4EB"/>
              </a:gs>
              <a:gs pos="62000">
                <a:srgbClr val="B6AAD3"/>
              </a:gs>
              <a:gs pos="91000">
                <a:srgbClr val="A495C7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</a:t>
            </a:r>
            <a:endParaRPr sz="2400" i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/>
        </p:nvSpPr>
        <p:spPr>
          <a:xfrm>
            <a:off x="4028800" y="1188325"/>
            <a:ext cx="44712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E7CC3"/>
                </a:solidFill>
                <a:latin typeface="Comfortaa"/>
                <a:ea typeface="Comfortaa"/>
                <a:cs typeface="Comfortaa"/>
                <a:sym typeface="Comfortaa"/>
              </a:rPr>
              <a:t>“It would be so helpful to run the agency with a better software- I am so excited to use OpenBook.”</a:t>
            </a:r>
            <a:endParaRPr sz="2200">
              <a:solidFill>
                <a:srgbClr val="8E7CC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E7CC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200"/>
              <a:buFont typeface="Comfortaa"/>
              <a:buChar char="-"/>
            </a:pPr>
            <a:r>
              <a:rPr lang="en" sz="2200">
                <a:solidFill>
                  <a:srgbClr val="8E7CC3"/>
                </a:solidFill>
                <a:latin typeface="Comfortaa"/>
                <a:ea typeface="Comfortaa"/>
                <a:cs typeface="Comfortaa"/>
                <a:sym typeface="Comfortaa"/>
              </a:rPr>
              <a:t>Heather Hattaway</a:t>
            </a:r>
            <a:endParaRPr sz="2200">
              <a:solidFill>
                <a:srgbClr val="8E7CC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7CC3"/>
                </a:solidFill>
                <a:latin typeface="Comfortaa"/>
                <a:ea typeface="Comfortaa"/>
                <a:cs typeface="Comfortaa"/>
                <a:sym typeface="Comfortaa"/>
              </a:rPr>
              <a:t>*Found Model Management Founder	</a:t>
            </a:r>
            <a:endParaRPr sz="1200">
              <a:solidFill>
                <a:srgbClr val="8E7CC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E7CC3"/>
                </a:solidFill>
                <a:latin typeface="Comfortaa"/>
                <a:ea typeface="Comfortaa"/>
                <a:cs typeface="Comfortaa"/>
                <a:sym typeface="Comfortaa"/>
              </a:rPr>
              <a:t>&amp; </a:t>
            </a:r>
            <a:r>
              <a:rPr lang="en" sz="1200" i="1">
                <a:solidFill>
                  <a:srgbClr val="8E7CC3"/>
                </a:solidFill>
                <a:latin typeface="Comfortaa"/>
                <a:ea typeface="Comfortaa"/>
                <a:cs typeface="Comfortaa"/>
                <a:sym typeface="Comfortaa"/>
              </a:rPr>
              <a:t>our Agent</a:t>
            </a:r>
            <a:r>
              <a:rPr lang="en" sz="1200" i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i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3781425" y="152400"/>
            <a:ext cx="3795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“I just need some modeling work, and I need to be paid for it.” - Sierra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6387225" y="4159500"/>
            <a:ext cx="30000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“OpenBook is about putting the power back into the hands of models, especially with finances.” - Gail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3781425" y="3581700"/>
            <a:ext cx="30000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“I respect the desire and need for regulation, and it has to start somewhere” - Erika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6478700" y="728425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“So many agencies are not paying!!!!!!!!!” - Olivia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E7CC3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6622475" y="2387550"/>
            <a:ext cx="24636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“Really cool! Excited to learn more!” - Lexi</a:t>
            </a:r>
            <a:endParaRPr sz="2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/>
        </p:nvSpPr>
        <p:spPr>
          <a:xfrm>
            <a:off x="1661400" y="982350"/>
            <a:ext cx="58212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Thank y   u for your time!</a:t>
            </a:r>
            <a:endParaRPr sz="6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l="14891" t="8284" r="14898" b="8284"/>
          <a:stretch/>
        </p:blipFill>
        <p:spPr>
          <a:xfrm>
            <a:off x="5727800" y="1312400"/>
            <a:ext cx="564600" cy="61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98" y="494700"/>
            <a:ext cx="5332199" cy="41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5902750" y="1682400"/>
            <a:ext cx="3769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people behind OpenBook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 txBox="1"/>
          <p:nvPr/>
        </p:nvSpPr>
        <p:spPr>
          <a:xfrm>
            <a:off x="387150" y="180175"/>
            <a:ext cx="54945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Competition</a:t>
            </a:r>
            <a:endParaRPr sz="4600" u="sng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75" name="Google Shape;275;p35"/>
          <p:cNvGrpSpPr/>
          <p:nvPr/>
        </p:nvGrpSpPr>
        <p:grpSpPr>
          <a:xfrm>
            <a:off x="387150" y="1418213"/>
            <a:ext cx="8279950" cy="3039501"/>
            <a:chOff x="387150" y="1418213"/>
            <a:chExt cx="8279950" cy="3039501"/>
          </a:xfrm>
        </p:grpSpPr>
        <p:grpSp>
          <p:nvGrpSpPr>
            <p:cNvPr id="276" name="Google Shape;276;p35"/>
            <p:cNvGrpSpPr/>
            <p:nvPr/>
          </p:nvGrpSpPr>
          <p:grpSpPr>
            <a:xfrm>
              <a:off x="387150" y="2801850"/>
              <a:ext cx="2473549" cy="1655863"/>
              <a:chOff x="374575" y="1458075"/>
              <a:chExt cx="2473549" cy="1655863"/>
            </a:xfrm>
          </p:grpSpPr>
          <p:sp>
            <p:nvSpPr>
              <p:cNvPr id="277" name="Google Shape;277;p35"/>
              <p:cNvSpPr txBox="1"/>
              <p:nvPr/>
            </p:nvSpPr>
            <p:spPr>
              <a:xfrm>
                <a:off x="534800" y="2422438"/>
                <a:ext cx="2153100" cy="6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i="1">
                    <a:latin typeface="Open Sans"/>
                    <a:ea typeface="Open Sans"/>
                    <a:cs typeface="Open Sans"/>
                    <a:sym typeface="Open Sans"/>
                  </a:rPr>
                  <a:t>“Work smarter...not harder”</a:t>
                </a:r>
                <a:endParaRPr sz="1200" i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278" name="Google Shape;278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4575" y="1458075"/>
                <a:ext cx="2473549" cy="69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9" name="Google Shape;279;p35"/>
            <p:cNvGrpSpPr/>
            <p:nvPr/>
          </p:nvGrpSpPr>
          <p:grpSpPr>
            <a:xfrm>
              <a:off x="3317488" y="1418213"/>
              <a:ext cx="2509018" cy="2410474"/>
              <a:chOff x="3696263" y="1252538"/>
              <a:chExt cx="2509018" cy="2410474"/>
            </a:xfrm>
          </p:grpSpPr>
          <p:pic>
            <p:nvPicPr>
              <p:cNvPr id="280" name="Google Shape;280;p35"/>
              <p:cNvPicPr preferRelativeResize="0"/>
              <p:nvPr/>
            </p:nvPicPr>
            <p:blipFill rotWithShape="1">
              <a:blip r:embed="rId4">
                <a:alphaModFix/>
              </a:blip>
              <a:srcRect t="31982" b="34885"/>
              <a:stretch/>
            </p:blipFill>
            <p:spPr>
              <a:xfrm>
                <a:off x="3696263" y="1252537"/>
                <a:ext cx="2509018" cy="83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Google Shape;281;p35"/>
              <p:cNvSpPr txBox="1"/>
              <p:nvPr/>
            </p:nvSpPr>
            <p:spPr>
              <a:xfrm>
                <a:off x="3799375" y="2391312"/>
                <a:ext cx="2302800" cy="12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 i="1">
                    <a:highlight>
                      <a:srgbClr val="FFFFFF"/>
                    </a:highlight>
                  </a:rPr>
                  <a:t>“A Dynamic Talent and Model Management Platform brought to you by Casting Networks”</a:t>
                </a:r>
                <a:endParaRPr sz="1200" i="1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i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2" name="Google Shape;282;p35"/>
            <p:cNvGrpSpPr/>
            <p:nvPr/>
          </p:nvGrpSpPr>
          <p:grpSpPr>
            <a:xfrm>
              <a:off x="6283300" y="2803263"/>
              <a:ext cx="2383800" cy="1653037"/>
              <a:chOff x="3711350" y="2310738"/>
              <a:chExt cx="2383800" cy="1653037"/>
            </a:xfrm>
          </p:grpSpPr>
          <p:pic>
            <p:nvPicPr>
              <p:cNvPr id="283" name="Google Shape;283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11350" y="2310738"/>
                <a:ext cx="2302800" cy="7543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Google Shape;284;p35"/>
              <p:cNvSpPr txBox="1"/>
              <p:nvPr/>
            </p:nvSpPr>
            <p:spPr>
              <a:xfrm>
                <a:off x="3781250" y="3209575"/>
                <a:ext cx="2313900" cy="7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i="1">
                    <a:latin typeface="Open Sans"/>
                    <a:ea typeface="Open Sans"/>
                    <a:cs typeface="Open Sans"/>
                    <a:sym typeface="Open Sans"/>
                  </a:rPr>
                  <a:t>“Work smoothly”</a:t>
                </a:r>
                <a:endParaRPr sz="1200" i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/>
          <p:nvPr/>
        </p:nvSpPr>
        <p:spPr>
          <a:xfrm>
            <a:off x="1824750" y="149500"/>
            <a:ext cx="54945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4600" u="sng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l="3791" t="980" r="1663"/>
          <a:stretch/>
        </p:blipFill>
        <p:spPr>
          <a:xfrm rot="5400000">
            <a:off x="1367788" y="1971013"/>
            <a:ext cx="2177875" cy="21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398374" y="1148624"/>
            <a:ext cx="2310850" cy="21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1369650" y="1969150"/>
            <a:ext cx="12264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77.4%</a:t>
            </a:r>
            <a:endParaRPr sz="18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491425" y="1148625"/>
            <a:ext cx="40056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Have you had booking/scheduling issues?</a:t>
            </a:r>
            <a:endParaRPr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497025" y="3327375"/>
            <a:ext cx="40056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Do you usually know when you are receiving payment for jobs?</a:t>
            </a:r>
            <a:endParaRPr sz="180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5398375" y="1149000"/>
            <a:ext cx="12264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74.2%</a:t>
            </a:r>
            <a:endParaRPr sz="18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Yes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923050" y="1602425"/>
            <a:ext cx="2425800" cy="19839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15+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Agencies</a:t>
            </a:r>
            <a:endParaRPr sz="26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572000" y="871325"/>
            <a:ext cx="3640200" cy="3446100"/>
          </a:xfrm>
          <a:prstGeom prst="ellipse">
            <a:avLst/>
          </a:prstGeom>
          <a:gradFill>
            <a:gsLst>
              <a:gs pos="0">
                <a:srgbClr val="DBD4EB"/>
              </a:gs>
              <a:gs pos="44000">
                <a:srgbClr val="B6AAD3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$1.5M</a:t>
            </a:r>
            <a:endParaRPr sz="6500" b="1" i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avg annual rev / agency</a:t>
            </a:r>
            <a:endParaRPr b="1" i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>
            <a:off x="7650825" y="2416425"/>
            <a:ext cx="1321399" cy="2522023"/>
            <a:chOff x="7598675" y="2286000"/>
            <a:chExt cx="1321399" cy="2522023"/>
          </a:xfrm>
        </p:grpSpPr>
        <p:pic>
          <p:nvPicPr>
            <p:cNvPr id="70" name="Google Shape;70;p15"/>
            <p:cNvPicPr preferRelativeResize="0"/>
            <p:nvPr/>
          </p:nvPicPr>
          <p:blipFill rotWithShape="1">
            <a:blip r:embed="rId3">
              <a:alphaModFix/>
            </a:blip>
            <a:srcRect r="13201"/>
            <a:stretch/>
          </p:blipFill>
          <p:spPr>
            <a:xfrm>
              <a:off x="7598675" y="2286000"/>
              <a:ext cx="1321399" cy="1111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98675" y="3696648"/>
              <a:ext cx="1296618" cy="1111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5"/>
          <p:cNvGrpSpPr/>
          <p:nvPr/>
        </p:nvGrpSpPr>
        <p:grpSpPr>
          <a:xfrm>
            <a:off x="2581000" y="169163"/>
            <a:ext cx="3617450" cy="1111376"/>
            <a:chOff x="2594025" y="38938"/>
            <a:chExt cx="3617450" cy="1111376"/>
          </a:xfrm>
        </p:grpSpPr>
        <p:pic>
          <p:nvPicPr>
            <p:cNvPr id="73" name="Google Shape;73;p15"/>
            <p:cNvPicPr preferRelativeResize="0"/>
            <p:nvPr/>
          </p:nvPicPr>
          <p:blipFill rotWithShape="1">
            <a:blip r:embed="rId5">
              <a:alphaModFix/>
            </a:blip>
            <a:srcRect t="19659"/>
            <a:stretch/>
          </p:blipFill>
          <p:spPr>
            <a:xfrm>
              <a:off x="2594025" y="86163"/>
              <a:ext cx="1324576" cy="106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56675" y="38938"/>
              <a:ext cx="954800" cy="95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15"/>
          <p:cNvGrpSpPr/>
          <p:nvPr/>
        </p:nvGrpSpPr>
        <p:grpSpPr>
          <a:xfrm>
            <a:off x="3596375" y="359925"/>
            <a:ext cx="4508875" cy="4165625"/>
            <a:chOff x="3596375" y="359925"/>
            <a:chExt cx="4508875" cy="4165625"/>
          </a:xfrm>
        </p:grpSpPr>
        <p:cxnSp>
          <p:nvCxnSpPr>
            <p:cNvPr id="77" name="Google Shape;77;p15"/>
            <p:cNvCxnSpPr>
              <a:stCxn id="78" idx="5"/>
              <a:endCxn id="79" idx="1"/>
            </p:cNvCxnSpPr>
            <p:nvPr/>
          </p:nvCxnSpPr>
          <p:spPr>
            <a:xfrm>
              <a:off x="5168364" y="1846388"/>
              <a:ext cx="1365000" cy="126420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" name="Google Shape;78;p15"/>
            <p:cNvSpPr/>
            <p:nvPr/>
          </p:nvSpPr>
          <p:spPr>
            <a:xfrm>
              <a:off x="3596375" y="359925"/>
              <a:ext cx="1841700" cy="17415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62000">
                  <a:srgbClr val="B6AAD3"/>
                </a:gs>
                <a:gs pos="91000">
                  <a:srgbClr val="A495C7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Clients</a:t>
              </a:r>
              <a:endParaRPr sz="24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263550" y="2867750"/>
              <a:ext cx="1841700" cy="16578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62000">
                  <a:srgbClr val="B6AAD3"/>
                </a:gs>
                <a:gs pos="91000">
                  <a:srgbClr val="A495C7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Agencies</a:t>
              </a:r>
              <a:endParaRPr sz="19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50" y="1871225"/>
            <a:ext cx="1182750" cy="1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2335">
            <a:off x="345427" y="3218725"/>
            <a:ext cx="1182750" cy="166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7650825" y="2416425"/>
            <a:ext cx="1321399" cy="2522023"/>
            <a:chOff x="7598675" y="2286000"/>
            <a:chExt cx="1321399" cy="2522023"/>
          </a:xfrm>
        </p:grpSpPr>
        <p:pic>
          <p:nvPicPr>
            <p:cNvPr id="87" name="Google Shape;87;p16"/>
            <p:cNvPicPr preferRelativeResize="0"/>
            <p:nvPr/>
          </p:nvPicPr>
          <p:blipFill rotWithShape="1">
            <a:blip r:embed="rId5">
              <a:alphaModFix/>
            </a:blip>
            <a:srcRect r="13201"/>
            <a:stretch/>
          </p:blipFill>
          <p:spPr>
            <a:xfrm>
              <a:off x="7598675" y="2286000"/>
              <a:ext cx="1321399" cy="1111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98675" y="3696648"/>
              <a:ext cx="1296618" cy="1111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6"/>
          <p:cNvGrpSpPr/>
          <p:nvPr/>
        </p:nvGrpSpPr>
        <p:grpSpPr>
          <a:xfrm>
            <a:off x="2581000" y="169163"/>
            <a:ext cx="3617450" cy="1111376"/>
            <a:chOff x="2594025" y="38938"/>
            <a:chExt cx="3617450" cy="1111376"/>
          </a:xfrm>
        </p:grpSpPr>
        <p:pic>
          <p:nvPicPr>
            <p:cNvPr id="90" name="Google Shape;90;p16"/>
            <p:cNvPicPr preferRelativeResize="0"/>
            <p:nvPr/>
          </p:nvPicPr>
          <p:blipFill rotWithShape="1">
            <a:blip r:embed="rId7">
              <a:alphaModFix/>
            </a:blip>
            <a:srcRect t="19659"/>
            <a:stretch/>
          </p:blipFill>
          <p:spPr>
            <a:xfrm>
              <a:off x="2594025" y="86163"/>
              <a:ext cx="1324576" cy="106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56675" y="38938"/>
              <a:ext cx="954800" cy="95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2024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1399275" y="359925"/>
            <a:ext cx="6705975" cy="4207475"/>
            <a:chOff x="1399275" y="359925"/>
            <a:chExt cx="6705975" cy="4207475"/>
          </a:xfrm>
        </p:grpSpPr>
        <p:cxnSp>
          <p:nvCxnSpPr>
            <p:cNvPr id="94" name="Google Shape;94;p16"/>
            <p:cNvCxnSpPr>
              <a:stCxn id="95" idx="5"/>
              <a:endCxn id="96" idx="1"/>
            </p:cNvCxnSpPr>
            <p:nvPr/>
          </p:nvCxnSpPr>
          <p:spPr>
            <a:xfrm>
              <a:off x="5168364" y="1846388"/>
              <a:ext cx="1365000" cy="126420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97;p16"/>
            <p:cNvCxnSpPr>
              <a:stCxn id="96" idx="2"/>
              <a:endCxn id="98" idx="6"/>
            </p:cNvCxnSpPr>
            <p:nvPr/>
          </p:nvCxnSpPr>
          <p:spPr>
            <a:xfrm rot="10800000">
              <a:off x="3241050" y="3696650"/>
              <a:ext cx="3022500" cy="0"/>
            </a:xfrm>
            <a:prstGeom prst="straightConnector1">
              <a:avLst/>
            </a:prstGeom>
            <a:noFill/>
            <a:ln w="38100" cap="flat" cmpd="sng">
              <a:solidFill>
                <a:srgbClr val="B7B7B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9" name="Google Shape;99;p16"/>
            <p:cNvSpPr txBox="1"/>
            <p:nvPr/>
          </p:nvSpPr>
          <p:spPr>
            <a:xfrm>
              <a:off x="4077825" y="3434300"/>
              <a:ext cx="1449600" cy="483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OpenBook</a:t>
              </a:r>
              <a:endParaRPr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596375" y="359925"/>
              <a:ext cx="1841700" cy="17415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62000">
                  <a:srgbClr val="B6AAD3"/>
                </a:gs>
                <a:gs pos="91000">
                  <a:srgbClr val="A495C7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Clients</a:t>
              </a:r>
              <a:endParaRPr sz="24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6263550" y="2867750"/>
              <a:ext cx="1841700" cy="16578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62000">
                  <a:srgbClr val="B6AAD3"/>
                </a:gs>
                <a:gs pos="91000">
                  <a:srgbClr val="A495C7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Agencies</a:t>
              </a:r>
              <a:endParaRPr sz="19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399275" y="2825900"/>
              <a:ext cx="1841700" cy="1741500"/>
            </a:xfrm>
            <a:prstGeom prst="ellipse">
              <a:avLst/>
            </a:prstGeom>
            <a:gradFill>
              <a:gsLst>
                <a:gs pos="0">
                  <a:srgbClr val="DBD4EB"/>
                </a:gs>
                <a:gs pos="62000">
                  <a:srgbClr val="B6AAD3"/>
                </a:gs>
                <a:gs pos="91000">
                  <a:srgbClr val="A495C7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Talents</a:t>
              </a:r>
              <a:endParaRPr sz="24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2150350" y="136695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3409700" y="2233800"/>
            <a:ext cx="2996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u="sng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407900" y="1246525"/>
            <a:ext cx="30000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Communication</a:t>
            </a:r>
            <a:endParaRPr sz="3600"/>
          </a:p>
        </p:txBody>
      </p:sp>
      <p:sp>
        <p:nvSpPr>
          <p:cNvPr id="107" name="Google Shape;107;p17"/>
          <p:cNvSpPr txBox="1"/>
          <p:nvPr/>
        </p:nvSpPr>
        <p:spPr>
          <a:xfrm>
            <a:off x="3407900" y="3141275"/>
            <a:ext cx="3000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8" name="Google Shape;108;p17"/>
          <p:cNvSpPr/>
          <p:nvPr/>
        </p:nvSpPr>
        <p:spPr>
          <a:xfrm>
            <a:off x="2150350" y="223380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2150350" y="3186275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2150350" y="136695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409700" y="2233800"/>
            <a:ext cx="4755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407900" y="1246525"/>
            <a:ext cx="44199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Communication</a:t>
            </a:r>
            <a:endParaRPr sz="3600"/>
          </a:p>
        </p:txBody>
      </p:sp>
      <p:sp>
        <p:nvSpPr>
          <p:cNvPr id="117" name="Google Shape;117;p18"/>
          <p:cNvSpPr txBox="1"/>
          <p:nvPr/>
        </p:nvSpPr>
        <p:spPr>
          <a:xfrm>
            <a:off x="3407900" y="3141275"/>
            <a:ext cx="3000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8" name="Google Shape;118;p18"/>
          <p:cNvSpPr/>
          <p:nvPr/>
        </p:nvSpPr>
        <p:spPr>
          <a:xfrm>
            <a:off x="2150350" y="223380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2150350" y="3186275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2150350" y="136695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409700" y="2233800"/>
            <a:ext cx="2996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Scheduling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407900" y="1246525"/>
            <a:ext cx="45255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Communication</a:t>
            </a:r>
            <a:endParaRPr sz="3600"/>
          </a:p>
        </p:txBody>
      </p:sp>
      <p:sp>
        <p:nvSpPr>
          <p:cNvPr id="127" name="Google Shape;127;p19"/>
          <p:cNvSpPr txBox="1"/>
          <p:nvPr/>
        </p:nvSpPr>
        <p:spPr>
          <a:xfrm>
            <a:off x="3407900" y="3141275"/>
            <a:ext cx="3000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Finance</a:t>
            </a:r>
            <a:endParaRPr sz="3600"/>
          </a:p>
        </p:txBody>
      </p:sp>
      <p:sp>
        <p:nvSpPr>
          <p:cNvPr id="128" name="Google Shape;128;p19"/>
          <p:cNvSpPr/>
          <p:nvPr/>
        </p:nvSpPr>
        <p:spPr>
          <a:xfrm>
            <a:off x="2150350" y="2233800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150350" y="3186275"/>
            <a:ext cx="504900" cy="489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20773" t="20325" r="186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161925" y="2260225"/>
            <a:ext cx="3265500" cy="1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A solution on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omfortaa"/>
                <a:ea typeface="Comfortaa"/>
                <a:cs typeface="Comfortaa"/>
                <a:sym typeface="Comfortaa"/>
              </a:rPr>
              <a:t>ONE</a:t>
            </a: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platform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>
            <a:alpha val="81560"/>
          </a:srgb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709000" y="1244400"/>
            <a:ext cx="37260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7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Macintosh PowerPoint</Application>
  <PresentationFormat>On-screen Show (16:9)</PresentationFormat>
  <Paragraphs>80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Comfortaa</vt:lpstr>
      <vt:lpstr>Economica</vt:lpstr>
      <vt:lpstr>Arial</vt:lpstr>
      <vt:lpstr>Open Sans</vt:lpstr>
      <vt:lpstr>Simple Light</vt:lpstr>
      <vt:lpstr>OpenBook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OpenBook</dc:title>
  <cp:lastModifiedBy>David Soller</cp:lastModifiedBy>
  <cp:revision>1</cp:revision>
  <dcterms:modified xsi:type="dcterms:W3CDTF">2019-11-26T04:32:59Z</dcterms:modified>
</cp:coreProperties>
</file>